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Malgun Gothic" panose="020B0503020000020004" pitchFamily="50" charset="-127"/>
      <p:regular r:id="rId22"/>
      <p:bold r:id="rId23"/>
    </p:embeddedFont>
    <p:embeddedFont>
      <p:font typeface="Arial Black" panose="020B0A04020102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수집한 데이터를 이용해서 분석을 실행하겠습니다.</a:t>
            </a:r>
            <a:endParaRPr/>
          </a:p>
        </p:txBody>
      </p:sp>
      <p:sp>
        <p:nvSpPr>
          <p:cNvPr id="189" name="Google Shape;1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d0648b2b4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d0648b2b4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d0648b2b4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서울 시내 대학교와 독서실분포, 서울시내 중고등학교와 독서실 분포입니다.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서울시내 중고등학교 밀집도와 독서실 분포가 가장 상관성이 높다는 것을 알 수 있습니다.</a:t>
            </a:r>
            <a:endParaRPr/>
          </a:p>
        </p:txBody>
      </p:sp>
      <p:sp>
        <p:nvSpPr>
          <p:cNvPr id="213" name="Google Shape;213;gcd0648b2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d0648b2b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데이터를 확인한 결과, 독서실의 수는 아파트와 인근 중고등학교의 양에 비례하는 것을 확인할 수 있었습니다. 그에 비해  대학교의 분포는 대학교의 개수가 적어서 신뢰할 수 있을 만한 값이 나오지 않았습니다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토대로 정리한 스터디 카페 창업 위치 선정에 대한 요소입니다.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긍정적인 요소로는 아파트 분포와 인근 중고등학교 분포가 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부정적인 요소로는 인근 독서실의 분포가 있습니다.</a:t>
            </a:r>
            <a:endParaRPr/>
          </a:p>
        </p:txBody>
      </p:sp>
      <p:sp>
        <p:nvSpPr>
          <p:cNvPr id="227" name="Google Shape;227;gcd0648b2b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그럼 바로 두 데이터를 합쳐 시각화를 하도록 하겠습니다.</a:t>
            </a:r>
            <a:endParaRPr/>
          </a:p>
        </p:txBody>
      </p:sp>
      <p:sp>
        <p:nvSpPr>
          <p:cNvPr id="242" name="Google Shape;24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17e37a33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cf17e37a33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f17e37a3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해당 폴리움 이미지에 대해 설명드리겠습니다.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행정구별 색은, 스터디 카페의 밀집도를 나타낸 것이고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파란 마커는 중고등학교위치,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연파랑마커는 서울 시내 대학교 위치,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빨간색은 스터디 카페 위치입니다.</a:t>
            </a:r>
            <a:endParaRPr/>
          </a:p>
        </p:txBody>
      </p:sp>
      <p:sp>
        <p:nvSpPr>
          <p:cNvPr id="258" name="Google Shape;258;gcf17e37a3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17e37a33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cf17e37a3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8" name="Google Shape;27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17e37a33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cf17e37a33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0648b2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cd0648b2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c6a6a67d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cc6a6a67d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c6a6a67d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cc6a6a67d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c6a6a67d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cc6a6a67d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c6a6a67d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cc6a6a67d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zm7o9griTyBO066joirOMDgEy3fTJWvP/vie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858300" y="1100500"/>
            <a:ext cx="10475400" cy="3648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7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공부어디서하조</a:t>
            </a:r>
            <a:endParaRPr sz="57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endParaRPr sz="10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스터디카페 창업을 위한</a:t>
            </a:r>
            <a:endParaRPr sz="70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400" b="1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상권 시각화</a:t>
            </a:r>
            <a:endParaRPr sz="8400" b="1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7" name="Google Shape;87;p13"/>
          <p:cNvSpPr txBox="1"/>
          <p:nvPr/>
        </p:nvSpPr>
        <p:spPr>
          <a:xfrm flipH="1">
            <a:off x="5271950" y="4922150"/>
            <a:ext cx="1648200" cy="1446900"/>
          </a:xfrm>
          <a:prstGeom prst="rect">
            <a:avLst/>
          </a:prstGeom>
          <a:noFill/>
          <a:ln>
            <a:noFill/>
          </a:ln>
          <a:effectLst>
            <a:outerShdw blurRad="85725" dist="19050" dir="47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rgbClr val="434343"/>
                </a:solidFill>
              </a:rPr>
              <a:t>신수경</a:t>
            </a:r>
            <a:endParaRPr sz="2200" b="1" dirty="0">
              <a:solidFill>
                <a:srgbClr val="43434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 err="1">
                <a:solidFill>
                  <a:srgbClr val="434343"/>
                </a:solidFill>
              </a:rPr>
              <a:t>전영서</a:t>
            </a:r>
            <a:endParaRPr sz="2200" b="1" dirty="0">
              <a:solidFill>
                <a:srgbClr val="43434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rgbClr val="434343"/>
                </a:solidFill>
              </a:rPr>
              <a:t>김경수</a:t>
            </a:r>
            <a:endParaRPr sz="2200" b="1" dirty="0">
              <a:solidFill>
                <a:srgbClr val="434343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 dirty="0">
                <a:solidFill>
                  <a:srgbClr val="434343"/>
                </a:solidFill>
              </a:rPr>
              <a:t>박종호</a:t>
            </a:r>
            <a:endParaRPr sz="22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8397000" y="1739750"/>
            <a:ext cx="3240000" cy="3240000"/>
            <a:chOff x="546100" y="1809000"/>
            <a:chExt cx="3240000" cy="3240000"/>
          </a:xfrm>
        </p:grpSpPr>
        <p:sp>
          <p:nvSpPr>
            <p:cNvPr id="193" name="Google Shape;193;p22"/>
            <p:cNvSpPr/>
            <p:nvPr/>
          </p:nvSpPr>
          <p:spPr>
            <a:xfrm>
              <a:off x="546100" y="1809000"/>
              <a:ext cx="3240000" cy="32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838200" y="2962875"/>
              <a:ext cx="13833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B7AFA5"/>
                  </a:solidFill>
                </a:rPr>
                <a:t>Part 3.</a:t>
              </a:r>
              <a:endParaRPr sz="2400" b="1">
                <a:solidFill>
                  <a:srgbClr val="B7AFA5"/>
                </a:solidFill>
              </a:endParaRPr>
            </a:p>
          </p:txBody>
        </p:sp>
        <p:sp>
          <p:nvSpPr>
            <p:cNvPr id="195" name="Google Shape;195;p22"/>
            <p:cNvSpPr txBox="1"/>
            <p:nvPr/>
          </p:nvSpPr>
          <p:spPr>
            <a:xfrm>
              <a:off x="838200" y="3424536"/>
              <a:ext cx="2553900" cy="1200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FFFFFF"/>
                  </a:solidFill>
                </a:rPr>
                <a:t>데이터 분석</a:t>
              </a:r>
              <a:endParaRPr sz="2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3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 b="1">
                <a:solidFill>
                  <a:schemeClr val="lt1"/>
                </a:solidFill>
              </a:rPr>
              <a:t>데이터 분석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669625" y="1604825"/>
            <a:ext cx="46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453425" y="1200575"/>
            <a:ext cx="879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05" name="Google Shape;205;p23"/>
          <p:cNvSpPr txBox="1"/>
          <p:nvPr/>
        </p:nvSpPr>
        <p:spPr>
          <a:xfrm>
            <a:off x="453425" y="1535550"/>
            <a:ext cx="420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자치구 별 아파트 분포(2019)</a:t>
            </a:r>
            <a:endParaRPr sz="2000" b="1" dirty="0"/>
          </a:p>
        </p:txBody>
      </p:sp>
      <p:sp>
        <p:nvSpPr>
          <p:cNvPr id="206" name="Google Shape;206;p23"/>
          <p:cNvSpPr txBox="1"/>
          <p:nvPr/>
        </p:nvSpPr>
        <p:spPr>
          <a:xfrm>
            <a:off x="6779475" y="1535550"/>
            <a:ext cx="5015400" cy="4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/>
              <a:t>자치구 별 독서실 분포(2020)</a:t>
            </a:r>
            <a:endParaRPr sz="2000" b="1"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 l="10622" t="9086" r="13447" b="3956"/>
          <a:stretch/>
        </p:blipFill>
        <p:spPr>
          <a:xfrm>
            <a:off x="6779475" y="2090650"/>
            <a:ext cx="4606800" cy="374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6703275" y="5810875"/>
            <a:ext cx="509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66666"/>
                </a:solidFill>
              </a:rPr>
              <a:t>나이스 학원 민원서비스&gt; </a:t>
            </a:r>
            <a:r>
              <a:rPr lang="ko-KR" b="1">
                <a:solidFill>
                  <a:srgbClr val="666666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학원·교습소 정보(2021)를 크롤링하여 제작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4">
            <a:alphaModFix/>
          </a:blip>
          <a:srcRect r="-1522"/>
          <a:stretch/>
        </p:blipFill>
        <p:spPr>
          <a:xfrm>
            <a:off x="593425" y="2090650"/>
            <a:ext cx="4941374" cy="372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607275" y="5810875"/>
            <a:ext cx="509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44600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66666"/>
                </a:solidFill>
              </a:rPr>
              <a:t>서울시 공동주택 현황(사용년수별) 통계를 이용해 제작</a:t>
            </a:r>
            <a:endParaRPr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66666"/>
                </a:solidFill>
              </a:rPr>
              <a:t>출처 : 서울 열린데이터 광장</a:t>
            </a:r>
            <a:endParaRPr b="1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600" b="1">
                <a:solidFill>
                  <a:schemeClr val="lt1"/>
                </a:solidFill>
              </a:rPr>
              <a:t>데이터 분석</a:t>
            </a:r>
            <a:endParaRPr/>
          </a:p>
        </p:txBody>
      </p:sp>
      <p:sp>
        <p:nvSpPr>
          <p:cNvPr id="217" name="Google Shape;217;p24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669625" y="1604825"/>
            <a:ext cx="460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0000"/>
              </a:solidFill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453425" y="1535550"/>
            <a:ext cx="4114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/>
              <a:t> 서울시내 대학교와 독서실 분포</a:t>
            </a:r>
            <a:endParaRPr sz="2000" b="1"/>
          </a:p>
        </p:txBody>
      </p:sp>
      <p:sp>
        <p:nvSpPr>
          <p:cNvPr id="220" name="Google Shape;220;p24"/>
          <p:cNvSpPr txBox="1"/>
          <p:nvPr/>
        </p:nvSpPr>
        <p:spPr>
          <a:xfrm>
            <a:off x="6549425" y="1535550"/>
            <a:ext cx="4552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/>
              <a:t>서울시내 중고등학교와 독서실 분포</a:t>
            </a:r>
            <a:endParaRPr sz="2000" b="1"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25" y="2009075"/>
            <a:ext cx="4879774" cy="375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848" y="2005025"/>
            <a:ext cx="4879765" cy="378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 txBox="1"/>
          <p:nvPr/>
        </p:nvSpPr>
        <p:spPr>
          <a:xfrm>
            <a:off x="499925" y="5862975"/>
            <a:ext cx="5211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대학교위치데이터 출처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: KESS 교육통계서비스, 학교/학과별 데이터셋, 2020.04.01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6405700" y="5866700"/>
            <a:ext cx="5038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666666"/>
                </a:solidFill>
              </a:rPr>
              <a:t>중고등학교 위치 데이터 출처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rgbClr val="666666"/>
                </a:solidFill>
              </a:rPr>
              <a:t>: KESS 교육통계서비스, 2020년 유초중등 학교별 학년별 학생수 학급수 입학 졸업 교원 직원 면적, 2021.02.19</a:t>
            </a:r>
            <a:endParaRPr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967222" y="127625"/>
            <a:ext cx="54051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설계_ 창업 위치 선정</a:t>
            </a:r>
            <a:endParaRPr/>
          </a:p>
        </p:txBody>
      </p:sp>
      <p:sp>
        <p:nvSpPr>
          <p:cNvPr id="231" name="Google Shape;231;p25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3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1201479" y="1569067"/>
            <a:ext cx="9789000" cy="2290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1201479" y="3859619"/>
            <a:ext cx="9789000" cy="2308800"/>
          </a:xfrm>
          <a:prstGeom prst="rect">
            <a:avLst/>
          </a:prstGeom>
          <a:solidFill>
            <a:srgbClr val="CFB38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5150072" y="3429000"/>
            <a:ext cx="1891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  <a:endParaRPr sz="6000" b="1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1682697" y="1975563"/>
            <a:ext cx="7377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ko-KR" sz="3000" b="1">
                <a:solidFill>
                  <a:srgbClr val="FFFFFF"/>
                </a:solidFill>
              </a:rPr>
              <a:t>아파트 분포</a:t>
            </a:r>
            <a:endParaRPr sz="3000" b="1">
              <a:solidFill>
                <a:srgbClr val="FFFFFF"/>
              </a:solidFill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ko-KR" sz="3000" b="1">
                <a:solidFill>
                  <a:srgbClr val="FFFFFF"/>
                </a:solidFill>
              </a:rPr>
              <a:t>인근 중고등학교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1834573" y="4675475"/>
            <a:ext cx="630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AutoNum type="arabicPeriod"/>
            </a:pPr>
            <a:r>
              <a:rPr lang="ko-KR" sz="3000" b="1">
                <a:solidFill>
                  <a:srgbClr val="FFFFFF"/>
                </a:solidFill>
              </a:rPr>
              <a:t>인근 독서실 분포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443950" y="2219800"/>
            <a:ext cx="1074900" cy="1074900"/>
          </a:xfrm>
          <a:prstGeom prst="ellipse">
            <a:avLst/>
          </a:prstGeom>
          <a:solidFill>
            <a:srgbClr val="425059">
              <a:alpha val="867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rgbClr val="FFFFFF"/>
                </a:solidFill>
              </a:rPr>
              <a:t>+</a:t>
            </a:r>
            <a:endParaRPr sz="8000">
              <a:solidFill>
                <a:srgbClr val="FFFFFF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443950" y="4505800"/>
            <a:ext cx="1074900" cy="1074900"/>
          </a:xfrm>
          <a:prstGeom prst="ellipse">
            <a:avLst/>
          </a:prstGeom>
          <a:solidFill>
            <a:srgbClr val="AA8E67">
              <a:alpha val="779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0" b="1">
              <a:solidFill>
                <a:srgbClr val="FFFFFF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520150" y="4244525"/>
            <a:ext cx="871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0" b="1">
                <a:solidFill>
                  <a:schemeClr val="lt1"/>
                </a:solidFill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64169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6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838200" y="2962875"/>
            <a:ext cx="12861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B7AFA5"/>
                </a:solidFill>
              </a:rPr>
              <a:t>Part 4.</a:t>
            </a:r>
            <a:endParaRPr sz="2400" b="1">
              <a:solidFill>
                <a:srgbClr val="B7AFA5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838200" y="3424536"/>
            <a:ext cx="25539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</a:rPr>
              <a:t>시각화 </a:t>
            </a:r>
            <a:endParaRPr sz="3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시각화</a:t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4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1261801"/>
            <a:ext cx="7829550" cy="49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/>
          <p:nvPr/>
        </p:nvSpPr>
        <p:spPr>
          <a:xfrm>
            <a:off x="6095963" y="956999"/>
            <a:ext cx="6096000" cy="5901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8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시각화</a:t>
            </a:r>
            <a:endParaRPr/>
          </a:p>
        </p:txBody>
      </p:sp>
      <p:sp>
        <p:nvSpPr>
          <p:cNvPr id="263" name="Google Shape;263;p28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4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6439406" y="2833286"/>
            <a:ext cx="52704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746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300"/>
              <a:buChar char="●"/>
            </a:pPr>
            <a:r>
              <a:rPr lang="ko-KR" sz="2300" b="1">
                <a:solidFill>
                  <a:srgbClr val="0000FF"/>
                </a:solidFill>
              </a:rPr>
              <a:t>파란색 마커: 서울 시내 중고등학교 위치 </a:t>
            </a:r>
            <a:endParaRPr sz="2300" b="1">
              <a:solidFill>
                <a:srgbClr val="0000FF"/>
              </a:solidFill>
            </a:endParaRPr>
          </a:p>
          <a:p>
            <a:pPr marL="457200" marR="0" lvl="0" indent="-3746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300"/>
              <a:buChar char="●"/>
            </a:pPr>
            <a:r>
              <a:rPr lang="ko-KR" sz="2300" b="1">
                <a:solidFill>
                  <a:srgbClr val="3C78D8"/>
                </a:solidFill>
              </a:rPr>
              <a:t>연파랑 마커: 서울 시내 대학교 위치 </a:t>
            </a:r>
            <a:endParaRPr sz="2300" b="1">
              <a:solidFill>
                <a:srgbClr val="3C78D8"/>
              </a:solidFill>
            </a:endParaRPr>
          </a:p>
          <a:p>
            <a:pPr marL="457200" marR="0" lvl="0" indent="-37465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●"/>
            </a:pPr>
            <a:r>
              <a:rPr lang="ko-KR" sz="2300" b="1">
                <a:solidFill>
                  <a:srgbClr val="FF0000"/>
                </a:solidFill>
              </a:rPr>
              <a:t>빨간색 마커: 스터디카페 위치</a:t>
            </a:r>
            <a:endParaRPr sz="2300" b="1">
              <a:solidFill>
                <a:srgbClr val="FF0000"/>
              </a:solidFill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6504275" y="2026925"/>
            <a:ext cx="559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 err="1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스터디카페</a:t>
            </a:r>
            <a:r>
              <a:rPr lang="ko-KR" sz="2800" b="1" dirty="0">
                <a:solidFill>
                  <a:srgbClr val="3A3838"/>
                </a:solidFill>
                <a:latin typeface="Arial Black"/>
                <a:ea typeface="Arial Black"/>
                <a:cs typeface="Arial Black"/>
                <a:sym typeface="Arial Black"/>
              </a:rPr>
              <a:t> 창업을 위한 상권 시각화</a:t>
            </a:r>
            <a:endParaRPr sz="1000" b="1" dirty="0"/>
          </a:p>
        </p:txBody>
      </p:sp>
      <p:cxnSp>
        <p:nvCxnSpPr>
          <p:cNvPr id="266" name="Google Shape;266;p28"/>
          <p:cNvCxnSpPr/>
          <p:nvPr/>
        </p:nvCxnSpPr>
        <p:spPr>
          <a:xfrm>
            <a:off x="6458075" y="1594400"/>
            <a:ext cx="5687700" cy="0"/>
          </a:xfrm>
          <a:prstGeom prst="straightConnector1">
            <a:avLst/>
          </a:prstGeom>
          <a:noFill/>
          <a:ln w="9525" cap="flat" cmpd="sng">
            <a:solidFill>
              <a:srgbClr val="DDBC9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25" y="2185450"/>
            <a:ext cx="5179601" cy="32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838200" y="2962875"/>
            <a:ext cx="1286100" cy="461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rgbClr val="B7AFA5"/>
                </a:solidFill>
              </a:rPr>
              <a:t>Part 5.</a:t>
            </a:r>
            <a:endParaRPr sz="2400" b="1">
              <a:solidFill>
                <a:srgbClr val="B7AFA5"/>
              </a:solidFill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838200" y="3424536"/>
            <a:ext cx="25539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rgbClr val="FFFFFF"/>
                </a:solidFill>
              </a:rPr>
              <a:t>한계점</a:t>
            </a:r>
            <a:endParaRPr sz="3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/>
          <p:nvPr/>
        </p:nvSpPr>
        <p:spPr>
          <a:xfrm>
            <a:off x="0" y="1"/>
            <a:ext cx="12192000" cy="9569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한계점</a:t>
            </a:r>
            <a:endParaRPr/>
          </a:p>
        </p:txBody>
      </p:sp>
      <p:sp>
        <p:nvSpPr>
          <p:cNvPr id="282" name="Google Shape;282;p30"/>
          <p:cNvSpPr txBox="1"/>
          <p:nvPr/>
        </p:nvSpPr>
        <p:spPr>
          <a:xfrm>
            <a:off x="127591" y="111943"/>
            <a:ext cx="7120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5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" name="Google Shape;283;p30"/>
          <p:cNvCxnSpPr/>
          <p:nvPr/>
        </p:nvCxnSpPr>
        <p:spPr>
          <a:xfrm>
            <a:off x="271249" y="2893946"/>
            <a:ext cx="1192075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p30"/>
          <p:cNvCxnSpPr/>
          <p:nvPr/>
        </p:nvCxnSpPr>
        <p:spPr>
          <a:xfrm>
            <a:off x="271249" y="4840452"/>
            <a:ext cx="11920751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85" name="Google Shape;285;p30"/>
          <p:cNvGrpSpPr/>
          <p:nvPr/>
        </p:nvGrpSpPr>
        <p:grpSpPr>
          <a:xfrm>
            <a:off x="309020" y="1175325"/>
            <a:ext cx="11142217" cy="883906"/>
            <a:chOff x="1537066" y="1513652"/>
            <a:chExt cx="10532988" cy="883906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1537066" y="1559827"/>
              <a:ext cx="1072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chemeClr val="dk1"/>
                  </a:solidFill>
                </a:rPr>
                <a:t>한계 1.</a:t>
              </a:r>
              <a:endParaRPr sz="2300" b="1"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30"/>
            <p:cNvSpPr txBox="1"/>
            <p:nvPr/>
          </p:nvSpPr>
          <p:spPr>
            <a:xfrm>
              <a:off x="2387653" y="1559825"/>
              <a:ext cx="44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3076373" y="1513652"/>
              <a:ext cx="782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매출 정보</a:t>
              </a:r>
              <a:r>
                <a:rPr lang="ko-KR" sz="24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와 </a:t>
              </a:r>
              <a:r>
                <a:rPr lang="ko-KR" sz="2400" b="1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임대료 정보, 유동인구 데이터</a:t>
              </a:r>
              <a:r>
                <a:rPr lang="ko-KR" sz="2400">
                  <a:solidFill>
                    <a:schemeClr val="dk1"/>
                  </a:solidFill>
                  <a:latin typeface="Arial Black"/>
                  <a:ea typeface="Arial Black"/>
                  <a:cs typeface="Arial Black"/>
                  <a:sym typeface="Arial Black"/>
                </a:rPr>
                <a:t> 반영 필요</a:t>
              </a:r>
              <a:endParaRPr/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3076354" y="2058858"/>
              <a:ext cx="8993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30"/>
          <p:cNvGrpSpPr/>
          <p:nvPr/>
        </p:nvGrpSpPr>
        <p:grpSpPr>
          <a:xfrm>
            <a:off x="308958" y="3156525"/>
            <a:ext cx="9908632" cy="492575"/>
            <a:chOff x="1537066" y="1513652"/>
            <a:chExt cx="9367208" cy="492575"/>
          </a:xfrm>
        </p:grpSpPr>
        <p:sp>
          <p:nvSpPr>
            <p:cNvPr id="291" name="Google Shape;291;p30"/>
            <p:cNvSpPr txBox="1"/>
            <p:nvPr/>
          </p:nvSpPr>
          <p:spPr>
            <a:xfrm>
              <a:off x="1537066" y="1559827"/>
              <a:ext cx="1072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chemeClr val="dk1"/>
                  </a:solidFill>
                </a:rPr>
                <a:t>한계 2.</a:t>
              </a:r>
              <a:endParaRPr sz="2300" b="1"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30"/>
            <p:cNvSpPr txBox="1"/>
            <p:nvPr/>
          </p:nvSpPr>
          <p:spPr>
            <a:xfrm>
              <a:off x="2387653" y="1559825"/>
              <a:ext cx="44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3076373" y="1513652"/>
              <a:ext cx="7827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/>
                <a:t>각 구의 </a:t>
              </a:r>
              <a:r>
                <a:rPr lang="ko-KR" sz="2400" b="1"/>
                <a:t>학생 수</a:t>
              </a:r>
              <a:r>
                <a:rPr lang="ko-KR" sz="2400"/>
                <a:t>와 </a:t>
              </a:r>
              <a:r>
                <a:rPr lang="ko-KR" sz="2400" b="1"/>
                <a:t>독서실 밀집도</a:t>
              </a:r>
              <a:r>
                <a:rPr lang="ko-KR" sz="2400"/>
                <a:t>에 대한 상관계수 파악 필요</a:t>
              </a:r>
              <a:endParaRPr sz="2400"/>
            </a:p>
          </p:txBody>
        </p:sp>
      </p:grpSp>
      <p:grpSp>
        <p:nvGrpSpPr>
          <p:cNvPr id="294" name="Google Shape;294;p30"/>
          <p:cNvGrpSpPr/>
          <p:nvPr/>
        </p:nvGrpSpPr>
        <p:grpSpPr>
          <a:xfrm>
            <a:off x="232758" y="5137725"/>
            <a:ext cx="10562366" cy="1323600"/>
            <a:chOff x="1537066" y="1513652"/>
            <a:chExt cx="9985220" cy="1323600"/>
          </a:xfrm>
        </p:grpSpPr>
        <p:sp>
          <p:nvSpPr>
            <p:cNvPr id="295" name="Google Shape;295;p30"/>
            <p:cNvSpPr txBox="1"/>
            <p:nvPr/>
          </p:nvSpPr>
          <p:spPr>
            <a:xfrm>
              <a:off x="1537066" y="1559827"/>
              <a:ext cx="1072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300" b="1">
                  <a:solidFill>
                    <a:schemeClr val="dk1"/>
                  </a:solidFill>
                </a:rPr>
                <a:t>한계 3.</a:t>
              </a:r>
              <a:endParaRPr sz="2300" b="1">
                <a:solidFill>
                  <a:schemeClr val="dk1"/>
                </a:solidFill>
              </a:endParaRPr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2387653" y="1559825"/>
              <a:ext cx="4476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&gt;&gt;</a:t>
              </a:r>
              <a:endParaRPr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0"/>
            <p:cNvSpPr txBox="1"/>
            <p:nvPr/>
          </p:nvSpPr>
          <p:spPr>
            <a:xfrm>
              <a:off x="3076386" y="1513652"/>
              <a:ext cx="8445900" cy="13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/>
                <a:t>아파트 분포/ 대학교/ 중고등학교 위치 데이터와 </a:t>
              </a:r>
              <a:endParaRPr sz="2400"/>
            </a:p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/>
                <a:t>스터디카페 분포도 </a:t>
              </a:r>
              <a:r>
                <a:rPr lang="ko-KR" sz="2400" b="1"/>
                <a:t>데이터 간의 상관계수 비교 필요</a:t>
              </a:r>
              <a:endParaRPr sz="2400" b="1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500" b="1"/>
                <a:t> </a:t>
              </a:r>
              <a:endParaRPr sz="1500" b="1"/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700" b="1"/>
                <a:t>ex) 스터디카페 분포도와의 상관관계: 	아파트분포 &gt; 중고등학교 밀집도 &gt; 대학교 위치	</a:t>
              </a:r>
              <a:endParaRPr sz="1700" b="1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/>
        </p:nvSpPr>
        <p:spPr>
          <a:xfrm>
            <a:off x="3602400" y="2721935"/>
            <a:ext cx="49872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b="1">
                <a:solidFill>
                  <a:srgbClr val="FFFFFF"/>
                </a:solidFill>
              </a:rPr>
              <a:t>Q&amp;A</a:t>
            </a:r>
            <a:endParaRPr sz="88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4"/>
          <p:cNvCxnSpPr/>
          <p:nvPr/>
        </p:nvCxnSpPr>
        <p:spPr>
          <a:xfrm>
            <a:off x="762000" y="1280160"/>
            <a:ext cx="6858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93" name="Google Shape;93;p14"/>
          <p:cNvSpPr txBox="1"/>
          <p:nvPr/>
        </p:nvSpPr>
        <p:spPr>
          <a:xfrm>
            <a:off x="690880" y="497840"/>
            <a:ext cx="1210500" cy="7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0" i="0" u="none" strike="noStrike" cap="none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2280699" y="1481872"/>
            <a:ext cx="3356540" cy="584775"/>
            <a:chOff x="762000" y="1863785"/>
            <a:chExt cx="3356540" cy="584775"/>
          </a:xfrm>
        </p:grpSpPr>
        <p:grpSp>
          <p:nvGrpSpPr>
            <p:cNvPr id="95" name="Google Shape;95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96" name="Google Shape;96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" name="Google Shape;98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주제</a:t>
              </a:r>
              <a:endParaRPr/>
            </a:p>
          </p:txBody>
        </p:sp>
      </p:grpSp>
      <p:grpSp>
        <p:nvGrpSpPr>
          <p:cNvPr id="99" name="Google Shape;99;p14"/>
          <p:cNvGrpSpPr/>
          <p:nvPr/>
        </p:nvGrpSpPr>
        <p:grpSpPr>
          <a:xfrm>
            <a:off x="2280699" y="2523846"/>
            <a:ext cx="3356540" cy="584775"/>
            <a:chOff x="762000" y="1863785"/>
            <a:chExt cx="3356540" cy="584775"/>
          </a:xfrm>
        </p:grpSpPr>
        <p:grpSp>
          <p:nvGrpSpPr>
            <p:cNvPr id="100" name="Google Shape;100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1" name="Google Shape;101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" name="Google Shape;103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설계 단계</a:t>
              </a:r>
              <a:endParaRPr/>
            </a:p>
          </p:txBody>
        </p:sp>
      </p:grpSp>
      <p:grpSp>
        <p:nvGrpSpPr>
          <p:cNvPr id="104" name="Google Shape;104;p14"/>
          <p:cNvGrpSpPr/>
          <p:nvPr/>
        </p:nvGrpSpPr>
        <p:grpSpPr>
          <a:xfrm>
            <a:off x="2280699" y="3565820"/>
            <a:ext cx="3356540" cy="584775"/>
            <a:chOff x="762000" y="1863785"/>
            <a:chExt cx="3356540" cy="584775"/>
          </a:xfrm>
        </p:grpSpPr>
        <p:grpSp>
          <p:nvGrpSpPr>
            <p:cNvPr id="105" name="Google Shape;105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6" name="Google Shape;106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3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8" name="Google Shape;108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데이터 수집</a:t>
              </a:r>
              <a:endParaRPr/>
            </a:p>
          </p:txBody>
        </p:sp>
      </p:grpSp>
      <p:grpSp>
        <p:nvGrpSpPr>
          <p:cNvPr id="109" name="Google Shape;109;p14"/>
          <p:cNvGrpSpPr/>
          <p:nvPr/>
        </p:nvGrpSpPr>
        <p:grpSpPr>
          <a:xfrm>
            <a:off x="2280699" y="4607794"/>
            <a:ext cx="3356540" cy="584775"/>
            <a:chOff x="762000" y="1863785"/>
            <a:chExt cx="3356540" cy="584775"/>
          </a:xfrm>
        </p:grpSpPr>
        <p:grpSp>
          <p:nvGrpSpPr>
            <p:cNvPr id="110" name="Google Shape;110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4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시각화</a:t>
              </a:r>
              <a:endParaRPr/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2280699" y="5674594"/>
            <a:ext cx="3356540" cy="585000"/>
            <a:chOff x="762000" y="1863785"/>
            <a:chExt cx="3356540" cy="585000"/>
          </a:xfrm>
        </p:grpSpPr>
        <p:grpSp>
          <p:nvGrpSpPr>
            <p:cNvPr id="115" name="Google Shape;115;p14"/>
            <p:cNvGrpSpPr/>
            <p:nvPr/>
          </p:nvGrpSpPr>
          <p:grpSpPr>
            <a:xfrm>
              <a:off x="762000" y="1863785"/>
              <a:ext cx="558900" cy="585000"/>
              <a:chOff x="762000" y="1863785"/>
              <a:chExt cx="558900" cy="585000"/>
            </a:xfrm>
          </p:grpSpPr>
          <p:sp>
            <p:nvSpPr>
              <p:cNvPr id="116" name="Google Shape;116;p14"/>
              <p:cNvSpPr/>
              <p:nvPr/>
            </p:nvSpPr>
            <p:spPr>
              <a:xfrm>
                <a:off x="762000" y="1889760"/>
                <a:ext cx="558900" cy="5589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14"/>
              <p:cNvSpPr txBox="1"/>
              <p:nvPr/>
            </p:nvSpPr>
            <p:spPr>
              <a:xfrm>
                <a:off x="833082" y="1863785"/>
                <a:ext cx="412200" cy="5850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>
                    <a:solidFill>
                      <a:schemeClr val="accent1"/>
                    </a:solidFill>
                  </a:rPr>
                  <a:t>5</a:t>
                </a:r>
                <a:endParaRPr sz="3200" b="1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8" name="Google Shape;118;p14"/>
            <p:cNvSpPr txBox="1"/>
            <p:nvPr/>
          </p:nvSpPr>
          <p:spPr>
            <a:xfrm>
              <a:off x="1564640" y="1894265"/>
              <a:ext cx="2553900" cy="5232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DDBC9A"/>
                  </a:solidFill>
                </a:rPr>
                <a:t>한계점</a:t>
              </a:r>
              <a:endParaRPr/>
            </a:p>
          </p:txBody>
        </p:sp>
      </p:grpSp>
      <p:cxnSp>
        <p:nvCxnSpPr>
          <p:cNvPr id="119" name="Google Shape;119;p14"/>
          <p:cNvCxnSpPr/>
          <p:nvPr/>
        </p:nvCxnSpPr>
        <p:spPr>
          <a:xfrm>
            <a:off x="762000" y="1203960"/>
            <a:ext cx="6858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pic>
        <p:nvPicPr>
          <p:cNvPr id="120" name="Google Shape;120;p14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7620000" y="0"/>
            <a:ext cx="45719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675" y="-86551"/>
            <a:ext cx="10546694" cy="703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15"/>
          <p:cNvGrpSpPr/>
          <p:nvPr/>
        </p:nvGrpSpPr>
        <p:grpSpPr>
          <a:xfrm>
            <a:off x="8397000" y="1739750"/>
            <a:ext cx="3240000" cy="3240000"/>
            <a:chOff x="546100" y="1809000"/>
            <a:chExt cx="3240000" cy="3240000"/>
          </a:xfrm>
        </p:grpSpPr>
        <p:sp>
          <p:nvSpPr>
            <p:cNvPr id="127" name="Google Shape;127;p15"/>
            <p:cNvSpPr/>
            <p:nvPr/>
          </p:nvSpPr>
          <p:spPr>
            <a:xfrm>
              <a:off x="546100" y="1809000"/>
              <a:ext cx="3240000" cy="32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 txBox="1"/>
            <p:nvPr/>
          </p:nvSpPr>
          <p:spPr>
            <a:xfrm>
              <a:off x="838200" y="2962875"/>
              <a:ext cx="13833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B7AFA5"/>
                  </a:solidFill>
                </a:rPr>
                <a:t>Part 1.</a:t>
              </a:r>
              <a:endParaRPr sz="2400" b="1">
                <a:solidFill>
                  <a:srgbClr val="B7AFA5"/>
                </a:solidFill>
              </a:endParaRPr>
            </a:p>
          </p:txBody>
        </p:sp>
        <p:sp>
          <p:nvSpPr>
            <p:cNvPr id="129" name="Google Shape;129;p15"/>
            <p:cNvSpPr txBox="1"/>
            <p:nvPr/>
          </p:nvSpPr>
          <p:spPr>
            <a:xfrm>
              <a:off x="838200" y="3424536"/>
              <a:ext cx="2553900" cy="6465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FFFFFF"/>
                  </a:solidFill>
                </a:rPr>
                <a:t>주제 소개</a:t>
              </a:r>
              <a:endParaRPr sz="2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6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스터디카페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1,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9401"/>
            <a:ext cx="7472669" cy="5596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469" y="1109401"/>
            <a:ext cx="4197150" cy="55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2918984" y="735955"/>
            <a:ext cx="1653000" cy="5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4400" b="1">
                <a:solidFill>
                  <a:srgbClr val="3D3D3D"/>
                </a:solidFill>
              </a:rPr>
              <a:t>?</a:t>
            </a:r>
            <a:endParaRPr sz="34400" b="1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2" y="782725"/>
            <a:ext cx="7162739" cy="527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821700" y="354950"/>
            <a:ext cx="591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/>
              <a:t>&lt; 2015-2019 서울시내 구별 독서실 추세 데이터 &gt;</a:t>
            </a:r>
            <a:endParaRPr sz="2000" b="1"/>
          </a:p>
        </p:txBody>
      </p:sp>
      <p:sp>
        <p:nvSpPr>
          <p:cNvPr id="147" name="Google Shape;147;p17"/>
          <p:cNvSpPr txBox="1"/>
          <p:nvPr/>
        </p:nvSpPr>
        <p:spPr>
          <a:xfrm>
            <a:off x="524275" y="6020850"/>
            <a:ext cx="633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서울열린데이터광장, ‘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사설학원 및 독서실 통계’, 2020.10.21 기준으로 제작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-46200" y="-86550"/>
            <a:ext cx="12284400" cy="7031100"/>
          </a:xfrm>
          <a:prstGeom prst="rect">
            <a:avLst/>
          </a:prstGeom>
          <a:solidFill>
            <a:srgbClr val="000000">
              <a:alpha val="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18"/>
          <p:cNvGrpSpPr/>
          <p:nvPr/>
        </p:nvGrpSpPr>
        <p:grpSpPr>
          <a:xfrm>
            <a:off x="8397000" y="1739750"/>
            <a:ext cx="3240000" cy="3240000"/>
            <a:chOff x="546100" y="1809000"/>
            <a:chExt cx="3240000" cy="3240000"/>
          </a:xfrm>
        </p:grpSpPr>
        <p:sp>
          <p:nvSpPr>
            <p:cNvPr id="154" name="Google Shape;154;p18"/>
            <p:cNvSpPr/>
            <p:nvPr/>
          </p:nvSpPr>
          <p:spPr>
            <a:xfrm>
              <a:off x="546100" y="1809000"/>
              <a:ext cx="3240000" cy="324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8"/>
            <p:cNvSpPr txBox="1"/>
            <p:nvPr/>
          </p:nvSpPr>
          <p:spPr>
            <a:xfrm>
              <a:off x="838200" y="2962875"/>
              <a:ext cx="1383300" cy="4617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>
                  <a:solidFill>
                    <a:srgbClr val="B7AFA5"/>
                  </a:solidFill>
                </a:rPr>
                <a:t>Part 2.</a:t>
              </a:r>
              <a:endParaRPr sz="2400" b="1">
                <a:solidFill>
                  <a:srgbClr val="B7AFA5"/>
                </a:solidFill>
              </a:endParaRPr>
            </a:p>
          </p:txBody>
        </p:sp>
        <p:sp>
          <p:nvSpPr>
            <p:cNvPr id="156" name="Google Shape;156;p18"/>
            <p:cNvSpPr txBox="1"/>
            <p:nvPr/>
          </p:nvSpPr>
          <p:spPr>
            <a:xfrm>
              <a:off x="838200" y="3424536"/>
              <a:ext cx="2553900" cy="1200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b="1">
                  <a:solidFill>
                    <a:srgbClr val="FFFFFF"/>
                  </a:solidFill>
                </a:rPr>
                <a:t>데이터 수집</a:t>
              </a:r>
              <a:endParaRPr sz="2200" b="1">
                <a:solidFill>
                  <a:srgbClr val="FFFFFF"/>
                </a:solidFill>
              </a:endParaRPr>
            </a:p>
          </p:txBody>
        </p:sp>
      </p:grp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967236" y="127626"/>
            <a:ext cx="4114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데이터 수집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724475" y="1200575"/>
            <a:ext cx="5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730650" y="1381800"/>
            <a:ext cx="10730700" cy="4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 sz="3000" b="1" dirty="0"/>
              <a:t>서울시내 중고등학교 분포와 학생수</a:t>
            </a:r>
            <a:endParaRPr sz="3000" b="1" dirty="0"/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ko-KR" sz="2000" b="1" dirty="0">
                <a:solidFill>
                  <a:srgbClr val="666666"/>
                </a:solidFill>
              </a:rPr>
              <a:t>KESS 교육통계서비스, </a:t>
            </a:r>
            <a:r>
              <a:rPr lang="ko-KR" sz="2000" b="1" dirty="0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시도별 </a:t>
            </a:r>
            <a:r>
              <a:rPr lang="ko-KR" sz="2000" b="1" dirty="0" err="1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유초중등교육기관</a:t>
            </a:r>
            <a:r>
              <a:rPr lang="ko-KR" sz="2000" b="1" dirty="0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 현황(</a:t>
            </a:r>
            <a:r>
              <a:rPr lang="ko-KR" sz="2000" b="1" dirty="0" err="1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학교수</a:t>
            </a:r>
            <a:r>
              <a:rPr lang="ko-KR" sz="2000" b="1" dirty="0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, 학생수, </a:t>
            </a:r>
            <a:r>
              <a:rPr lang="ko-KR" sz="2000" b="1" dirty="0" err="1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교원수</a:t>
            </a:r>
            <a:r>
              <a:rPr lang="ko-KR" sz="2000" b="1" dirty="0">
                <a:solidFill>
                  <a:srgbClr val="666666"/>
                </a:solidFill>
                <a:latin typeface="Dotum"/>
                <a:ea typeface="Dotum"/>
                <a:cs typeface="Dotum"/>
                <a:sym typeface="Dotum"/>
              </a:rPr>
              <a:t> 등), 2020.04.01</a:t>
            </a:r>
            <a:endParaRPr sz="2000" b="1" dirty="0">
              <a:solidFill>
                <a:srgbClr val="666666"/>
              </a:solidFill>
              <a:latin typeface="Dotum"/>
              <a:ea typeface="Dotum"/>
              <a:cs typeface="Dotum"/>
              <a:sym typeface="Dot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latin typeface="Dotum"/>
              <a:ea typeface="Dotum"/>
              <a:cs typeface="Dotum"/>
              <a:sym typeface="Dotum"/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 sz="3000" b="1" dirty="0"/>
              <a:t>아파트 분포</a:t>
            </a:r>
            <a:endParaRPr sz="3000" b="1" dirty="0"/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ko-KR" sz="2000" b="1" dirty="0">
                <a:solidFill>
                  <a:srgbClr val="666666"/>
                </a:solidFill>
              </a:rPr>
              <a:t>서울 </a:t>
            </a:r>
            <a:r>
              <a:rPr lang="ko-KR" sz="2000" b="1" dirty="0" err="1">
                <a:solidFill>
                  <a:srgbClr val="666666"/>
                </a:solidFill>
              </a:rPr>
              <a:t>열린데이터광장</a:t>
            </a:r>
            <a:r>
              <a:rPr lang="ko-KR" sz="2000" b="1" dirty="0">
                <a:solidFill>
                  <a:srgbClr val="666666"/>
                </a:solidFill>
              </a:rPr>
              <a:t>, 서울시 공동주택현황(</a:t>
            </a:r>
            <a:r>
              <a:rPr lang="ko-KR" sz="2000" b="1" dirty="0" err="1">
                <a:solidFill>
                  <a:srgbClr val="666666"/>
                </a:solidFill>
              </a:rPr>
              <a:t>사용년수별</a:t>
            </a:r>
            <a:r>
              <a:rPr lang="ko-KR" sz="2000" b="1" dirty="0">
                <a:solidFill>
                  <a:srgbClr val="666666"/>
                </a:solidFill>
              </a:rPr>
              <a:t>)통계(2019)</a:t>
            </a:r>
            <a:endParaRPr sz="2000" b="1" dirty="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 sz="3000" b="1" dirty="0"/>
              <a:t>인근 대학교 분포와 학생수</a:t>
            </a:r>
            <a:endParaRPr sz="3000" b="1" dirty="0"/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ko-KR" sz="2000" b="1" dirty="0">
                <a:solidFill>
                  <a:srgbClr val="666666"/>
                </a:solidFill>
              </a:rPr>
              <a:t>KESS 교육통계서비스, 행정구역별 </a:t>
            </a:r>
            <a:r>
              <a:rPr lang="ko-KR" sz="2000" b="1" dirty="0" err="1">
                <a:solidFill>
                  <a:srgbClr val="666666"/>
                </a:solidFill>
              </a:rPr>
              <a:t>재적학생수</a:t>
            </a:r>
            <a:r>
              <a:rPr lang="ko-KR" sz="2000" b="1" dirty="0">
                <a:solidFill>
                  <a:srgbClr val="666666"/>
                </a:solidFill>
              </a:rPr>
              <a:t>(2020)</a:t>
            </a:r>
            <a:endParaRPr sz="2000" b="1" dirty="0">
              <a:solidFill>
                <a:srgbClr val="66666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666666"/>
                </a:solidFill>
              </a:rPr>
              <a:t> </a:t>
            </a:r>
            <a:endParaRPr sz="2000" b="1" dirty="0">
              <a:solidFill>
                <a:srgbClr val="666666"/>
              </a:solidFill>
            </a:endParaRPr>
          </a:p>
          <a:p>
            <a:pPr marL="457200" marR="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 sz="3000" b="1" dirty="0"/>
              <a:t>인근 독서실 분포</a:t>
            </a:r>
            <a:endParaRPr sz="3000" b="1" dirty="0"/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Char char="-"/>
            </a:pPr>
            <a:r>
              <a:rPr lang="ko-KR" sz="2000" b="1" dirty="0" err="1">
                <a:solidFill>
                  <a:srgbClr val="666666"/>
                </a:solidFill>
              </a:rPr>
              <a:t>나이스</a:t>
            </a:r>
            <a:r>
              <a:rPr lang="ko-KR" sz="2000" b="1" dirty="0">
                <a:solidFill>
                  <a:srgbClr val="666666"/>
                </a:solidFill>
              </a:rPr>
              <a:t> 학원 민원서비스&gt; </a:t>
            </a:r>
            <a:r>
              <a:rPr lang="ko-KR" sz="2000" b="1" dirty="0" err="1">
                <a:solidFill>
                  <a:srgbClr val="666666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학원·교습소</a:t>
            </a:r>
            <a:r>
              <a:rPr lang="ko-KR" sz="2000" b="1" dirty="0">
                <a:solidFill>
                  <a:srgbClr val="666666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 정보</a:t>
            </a:r>
            <a:endParaRPr sz="2000" b="1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967211" y="127625"/>
            <a:ext cx="922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데이터 수집</a:t>
            </a:r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724475" y="1200575"/>
            <a:ext cx="5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453425" y="1200575"/>
            <a:ext cx="1048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arenR"/>
            </a:pPr>
            <a:r>
              <a:rPr lang="ko-KR" sz="2100" b="1"/>
              <a:t>셀레늄</a:t>
            </a:r>
            <a:r>
              <a:rPr lang="ko-KR" sz="2100"/>
              <a:t>을 이용해</a:t>
            </a:r>
            <a:r>
              <a:rPr lang="ko-KR" sz="2100" b="1"/>
              <a:t> 엑셀파일 다운 -&gt; Pandas로 DataFrame 생성 </a:t>
            </a:r>
            <a:endParaRPr sz="210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600" y="1708475"/>
            <a:ext cx="6280801" cy="49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/>
          <p:nvPr/>
        </p:nvSpPr>
        <p:spPr>
          <a:xfrm>
            <a:off x="0" y="1"/>
            <a:ext cx="12192000" cy="95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967211" y="127625"/>
            <a:ext cx="922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>
                <a:solidFill>
                  <a:srgbClr val="DDBC9A"/>
                </a:solidFill>
              </a:rPr>
              <a:t>데이터 수집</a:t>
            </a:r>
            <a:endParaRPr/>
          </a:p>
        </p:txBody>
      </p:sp>
      <p:sp>
        <p:nvSpPr>
          <p:cNvPr id="183" name="Google Shape;183;p21"/>
          <p:cNvSpPr txBox="1"/>
          <p:nvPr/>
        </p:nvSpPr>
        <p:spPr>
          <a:xfrm>
            <a:off x="127591" y="111943"/>
            <a:ext cx="71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-KR">
                <a:solidFill>
                  <a:srgbClr val="DDBC9A"/>
                </a:solidFill>
              </a:rPr>
              <a:t>2</a:t>
            </a:r>
            <a:r>
              <a:rPr lang="ko-KR" sz="1400">
                <a:solidFill>
                  <a:srgbClr val="DDBC9A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solidFill>
                <a:srgbClr val="DDBC9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724475" y="1200575"/>
            <a:ext cx="537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p21" title="셀레늄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588" y="1844350"/>
            <a:ext cx="6238724" cy="46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453425" y="1200575"/>
            <a:ext cx="8799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chemeClr val="dk1"/>
                </a:solidFill>
              </a:rPr>
              <a:t>2)   셀레늄</a:t>
            </a:r>
            <a:r>
              <a:rPr lang="ko-KR" sz="2100">
                <a:solidFill>
                  <a:schemeClr val="dk1"/>
                </a:solidFill>
              </a:rPr>
              <a:t>을 이용해 팝업으로 나오는 </a:t>
            </a:r>
            <a:r>
              <a:rPr lang="ko-KR" sz="2100" b="1">
                <a:solidFill>
                  <a:schemeClr val="dk1"/>
                </a:solidFill>
              </a:rPr>
              <a:t>독서실 주소 데이터</a:t>
            </a:r>
            <a:r>
              <a:rPr lang="ko-KR" sz="2100">
                <a:solidFill>
                  <a:schemeClr val="dk1"/>
                </a:solidFill>
              </a:rPr>
              <a:t> 수집</a:t>
            </a:r>
            <a:endParaRPr sz="2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504</Words>
  <Application>Microsoft Office PowerPoint</Application>
  <PresentationFormat>와이드스크린</PresentationFormat>
  <Paragraphs>117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Arial Black</vt:lpstr>
      <vt:lpstr>Malgun Gothic</vt:lpstr>
      <vt:lpstr>Arial</vt:lpstr>
      <vt:lpstr>Dotum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경수 김</cp:lastModifiedBy>
  <cp:revision>2</cp:revision>
  <dcterms:modified xsi:type="dcterms:W3CDTF">2023-09-08T13:41:53Z</dcterms:modified>
</cp:coreProperties>
</file>